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6" r:id="rId1"/>
  </p:sldMasterIdLst>
  <p:sldIdLst>
    <p:sldId id="256" r:id="rId2"/>
    <p:sldId id="270" r:id="rId3"/>
    <p:sldId id="257" r:id="rId4"/>
    <p:sldId id="258" r:id="rId5"/>
    <p:sldId id="266" r:id="rId6"/>
    <p:sldId id="259" r:id="rId7"/>
    <p:sldId id="267" r:id="rId8"/>
    <p:sldId id="260" r:id="rId9"/>
    <p:sldId id="261" r:id="rId10"/>
    <p:sldId id="263" r:id="rId11"/>
    <p:sldId id="26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5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9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8523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0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4735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32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53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2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5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6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8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2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9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6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9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BEF82-5F05-A34E-8836-F38867FF8536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53E9C0-9B2A-4F46-BEAA-E4E3D9CB9A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5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20" y="930306"/>
            <a:ext cx="6497320" cy="1470025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Webinar SMZC/FNAM</a:t>
            </a:r>
            <a:br>
              <a:rPr lang="en-US" sz="4400" dirty="0"/>
            </a:br>
            <a:r>
              <a:rPr lang="en-US" sz="4400" dirty="0"/>
              <a:t>28 de </a:t>
            </a:r>
            <a:r>
              <a:rPr lang="en-US" sz="4400" dirty="0" err="1"/>
              <a:t>Setembro</a:t>
            </a:r>
            <a:r>
              <a:rPr lang="en-US" sz="4400" dirty="0"/>
              <a:t> de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740" y="3429000"/>
            <a:ext cx="7701280" cy="17526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>
                <a:solidFill>
                  <a:srgbClr val="7030A0"/>
                </a:solidFill>
              </a:rPr>
              <a:t>O Regime de dedicação plena </a:t>
            </a:r>
          </a:p>
          <a:p>
            <a:pPr algn="ctr"/>
            <a:r>
              <a:rPr lang="pt-PT" sz="2800" b="1" dirty="0">
                <a:solidFill>
                  <a:srgbClr val="7030A0"/>
                </a:solidFill>
              </a:rPr>
              <a:t>na área hospitalar da carreira médica</a:t>
            </a:r>
          </a:p>
        </p:txBody>
      </p:sp>
      <p:pic>
        <p:nvPicPr>
          <p:cNvPr id="1026" name="Picture 2" descr="Webinar sobre dedicação plena e grelhas salariais">
            <a:extLst>
              <a:ext uri="{FF2B5EF4-FFF2-40B4-BE49-F238E27FC236}">
                <a16:creationId xmlns:a16="http://schemas.microsoft.com/office/drawing/2014/main" id="{7E3E96AA-3F5D-E241-D9A7-8285B6A2D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604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23164"/>
          </a:xfrm>
        </p:spPr>
        <p:txBody>
          <a:bodyPr>
            <a:normAutofit fontScale="90000"/>
          </a:bodyPr>
          <a:lstStyle/>
          <a:p>
            <a:pPr algn="l"/>
            <a:r>
              <a:rPr lang="pt-PT" sz="3200" dirty="0">
                <a:solidFill>
                  <a:srgbClr val="7030A0"/>
                </a:solidFill>
              </a:rPr>
              <a:t>6. Que outras implicações têm a dedicação DP?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" y="886044"/>
            <a:ext cx="8229600" cy="5423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sz="1900" dirty="0"/>
              <a:t>I – o exercício de </a:t>
            </a:r>
            <a:r>
              <a:rPr lang="pt-PT" sz="1900" dirty="0" err="1"/>
              <a:t>actividade</a:t>
            </a:r>
            <a:r>
              <a:rPr lang="pt-PT" sz="1900" dirty="0"/>
              <a:t> privada a título autónomo passa a depender de autorização do empregador.</a:t>
            </a:r>
          </a:p>
          <a:p>
            <a:pPr marL="0" indent="0">
              <a:buNone/>
            </a:pPr>
            <a:endParaRPr lang="pt-PT" sz="1900" dirty="0"/>
          </a:p>
          <a:p>
            <a:pPr marL="0" indent="0">
              <a:buNone/>
            </a:pPr>
            <a:r>
              <a:rPr lang="pt-PT" sz="1900" dirty="0"/>
              <a:t>II – a dedicação plena implica o </a:t>
            </a:r>
            <a:r>
              <a:rPr lang="pt-PT" sz="1900" b="1" u="sng" dirty="0"/>
              <a:t>suspensão</a:t>
            </a:r>
            <a:r>
              <a:rPr lang="pt-PT" sz="1900" dirty="0"/>
              <a:t> do regime jurídico de origem, uma vez terminada (mediante renúncia do médico ou por incumprimento reiterado dos compromissos assumidos), o trabalhador médico regressa </a:t>
            </a:r>
            <a:r>
              <a:rPr lang="pt-PT" sz="1900" u="sng" dirty="0"/>
              <a:t>“</a:t>
            </a:r>
            <a:r>
              <a:rPr lang="pt-PT" sz="1900" i="1" u="sng" dirty="0"/>
              <a:t>ao regime jurídico aplicável à data da suspensão</a:t>
            </a:r>
            <a:r>
              <a:rPr lang="pt-PT" sz="1900" u="sng" dirty="0"/>
              <a:t>”</a:t>
            </a:r>
            <a:r>
              <a:rPr lang="pt-PT" sz="1900" dirty="0"/>
              <a:t>.</a:t>
            </a:r>
          </a:p>
          <a:p>
            <a:pPr marL="0" indent="0">
              <a:buNone/>
            </a:pPr>
            <a:endParaRPr lang="pt-PT" sz="1900" dirty="0"/>
          </a:p>
          <a:p>
            <a:pPr marL="0" indent="0">
              <a:buNone/>
            </a:pPr>
            <a:r>
              <a:rPr lang="pt-PT" sz="1900" dirty="0"/>
              <a:t>III </a:t>
            </a:r>
            <a:r>
              <a:rPr lang="mr-IN" sz="1900" dirty="0"/>
              <a:t>–</a:t>
            </a:r>
            <a:r>
              <a:rPr lang="pt-PT" sz="1900" dirty="0"/>
              <a:t> O trabalho normal semanal de urgência prestado em regime de prevenção pode ser convertido em trabalho em presença física  à razão de 2 para 1: 2h prevenção = 1h de presença física </a:t>
            </a:r>
            <a:r>
              <a:rPr lang="mr-IN" sz="1900" dirty="0"/>
              <a:t>–</a:t>
            </a:r>
            <a:r>
              <a:rPr lang="pt-PT" sz="1900" u="sng" dirty="0"/>
              <a:t> depende do acordo escrito  do trabalhador médico</a:t>
            </a:r>
            <a:r>
              <a:rPr lang="pt-PT" sz="1900" dirty="0"/>
              <a:t>.</a:t>
            </a:r>
          </a:p>
          <a:p>
            <a:pPr marL="0" indent="0">
              <a:buNone/>
            </a:pPr>
            <a:endParaRPr lang="pt-PT" sz="1900" dirty="0"/>
          </a:p>
          <a:p>
            <a:pPr marL="0" indent="0">
              <a:buNone/>
            </a:pPr>
            <a:r>
              <a:rPr lang="pt-PT" sz="1900" dirty="0"/>
              <a:t>IV </a:t>
            </a:r>
            <a:r>
              <a:rPr lang="mr-IN" sz="1900" dirty="0"/>
              <a:t>–</a:t>
            </a:r>
            <a:r>
              <a:rPr lang="pt-PT" sz="1900" dirty="0"/>
              <a:t> Médicos em CRI e em cargos de </a:t>
            </a:r>
            <a:r>
              <a:rPr lang="pt-PT" sz="1900" dirty="0" err="1"/>
              <a:t>Direcção</a:t>
            </a:r>
            <a:r>
              <a:rPr lang="pt-PT" sz="1900" dirty="0"/>
              <a:t> e Chefia tem de estar em dedicação plena (tal como sucede nas USF B) </a:t>
            </a:r>
            <a:r>
              <a:rPr lang="mr-IN" sz="1900" dirty="0"/>
              <a:t>–</a:t>
            </a:r>
            <a:r>
              <a:rPr lang="pt-PT" sz="1900" dirty="0"/>
              <a:t> tal como está a proposta é o que dela decorre, embora se aguarde a sua rectificação, de modo a não excluir a dedicação exclusiva dos CRI e dos cargos de direção e chefia e também para salvaguardar os médicos já integrados em CRI.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0BA8000-007E-7E26-DB9F-84B151222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912" y="6340064"/>
            <a:ext cx="1641215" cy="4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064"/>
            <a:ext cx="8229600" cy="121521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>
                <a:solidFill>
                  <a:srgbClr val="7030A0"/>
                </a:solidFill>
              </a:rPr>
              <a:t>Tabela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salarial</a:t>
            </a:r>
            <a:r>
              <a:rPr lang="en-US" dirty="0">
                <a:solidFill>
                  <a:srgbClr val="7030A0"/>
                </a:solidFill>
              </a:rPr>
              <a:t> da </a:t>
            </a:r>
            <a:r>
              <a:rPr lang="en-US" dirty="0" err="1">
                <a:solidFill>
                  <a:srgbClr val="7030A0"/>
                </a:solidFill>
              </a:rPr>
              <a:t>dedicação</a:t>
            </a:r>
            <a:r>
              <a:rPr lang="en-US" dirty="0">
                <a:solidFill>
                  <a:srgbClr val="7030A0"/>
                </a:solidFill>
              </a:rPr>
              <a:t> plena</a:t>
            </a:r>
            <a:br>
              <a:rPr lang="en-US" sz="2800" dirty="0">
                <a:solidFill>
                  <a:srgbClr val="7030A0"/>
                </a:solidFill>
              </a:rPr>
            </a:br>
            <a:r>
              <a:rPr lang="en-US" sz="2000" dirty="0">
                <a:solidFill>
                  <a:srgbClr val="7030A0"/>
                </a:solidFill>
              </a:rPr>
              <a:t>(</a:t>
            </a:r>
            <a:r>
              <a:rPr lang="en-US" sz="2000" dirty="0" err="1">
                <a:solidFill>
                  <a:srgbClr val="7030A0"/>
                </a:solidFill>
              </a:rPr>
              <a:t>Salário</a:t>
            </a:r>
            <a:r>
              <a:rPr lang="en-US" sz="2000" dirty="0">
                <a:solidFill>
                  <a:srgbClr val="7030A0"/>
                </a:solidFill>
              </a:rPr>
              <a:t> base a que </a:t>
            </a:r>
            <a:r>
              <a:rPr lang="en-US" sz="2000" dirty="0" err="1">
                <a:solidFill>
                  <a:srgbClr val="7030A0"/>
                </a:solidFill>
              </a:rPr>
              <a:t>acresce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suplemento</a:t>
            </a:r>
            <a:r>
              <a:rPr lang="en-US" sz="2000" dirty="0">
                <a:solidFill>
                  <a:srgbClr val="7030A0"/>
                </a:solidFill>
              </a:rPr>
              <a:t> de 25% para </a:t>
            </a:r>
            <a:r>
              <a:rPr lang="en-US" sz="2000" dirty="0" err="1">
                <a:solidFill>
                  <a:srgbClr val="7030A0"/>
                </a:solidFill>
              </a:rPr>
              <a:t>médicos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err="1">
                <a:solidFill>
                  <a:srgbClr val="7030A0"/>
                </a:solidFill>
              </a:rPr>
              <a:t>hospitalares</a:t>
            </a:r>
            <a:r>
              <a:rPr lang="en-US" sz="2000" dirty="0">
                <a:solidFill>
                  <a:srgbClr val="7030A0"/>
                </a:solidFill>
              </a:rPr>
              <a:t>)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6384"/>
            <a:ext cx="8229600" cy="5850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r>
              <a:rPr lang="pt-PT" sz="2000" b="1" dirty="0"/>
              <a:t>Assistente</a:t>
            </a:r>
            <a:r>
              <a:rPr lang="pt-PT" sz="2000" dirty="0"/>
              <a:t>: 	1ª - 3.024,25€ (48) – variação </a:t>
            </a:r>
            <a:r>
              <a:rPr lang="pt-PT" sz="2000" dirty="0" err="1"/>
              <a:t>reg</a:t>
            </a:r>
            <a:r>
              <a:rPr lang="pt-PT" sz="2000" dirty="0"/>
              <a:t>. 40h: + 5,6%</a:t>
            </a:r>
          </a:p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r>
              <a:rPr lang="pt-PT" sz="2000" b="1" dirty="0"/>
              <a:t>Assistente graduado: </a:t>
            </a:r>
            <a:r>
              <a:rPr lang="pt-PT" sz="2000" dirty="0"/>
              <a:t>	1ª - 3.668,48€ (60) – variação </a:t>
            </a:r>
            <a:r>
              <a:rPr lang="pt-PT" sz="2000" dirty="0" err="1"/>
              <a:t>reg</a:t>
            </a:r>
            <a:r>
              <a:rPr lang="pt-PT" sz="2000" dirty="0"/>
              <a:t>. 40h:+ 9,6%</a:t>
            </a:r>
          </a:p>
          <a:p>
            <a:pPr marL="0" indent="0">
              <a:buNone/>
            </a:pPr>
            <a:r>
              <a:rPr lang="pt-PT" sz="2000" dirty="0"/>
              <a:t>					2ª -3.775,83€ (62);</a:t>
            </a:r>
          </a:p>
          <a:p>
            <a:pPr marL="0" indent="0">
              <a:buNone/>
            </a:pPr>
            <a:r>
              <a:rPr lang="pt-PT" sz="2000" dirty="0"/>
              <a:t>					3ª - 3.883,22€ (64);</a:t>
            </a:r>
          </a:p>
          <a:p>
            <a:pPr marL="0" indent="0">
              <a:buNone/>
            </a:pPr>
            <a:r>
              <a:rPr lang="pt-PT" sz="2000" dirty="0"/>
              <a:t>					4ª - 3.990,58€ (66);</a:t>
            </a:r>
          </a:p>
          <a:p>
            <a:pPr marL="0" indent="0">
              <a:buNone/>
            </a:pPr>
            <a:r>
              <a:rPr lang="pt-PT" sz="2000" dirty="0"/>
              <a:t>					5ª - 4.097,96€(68).</a:t>
            </a:r>
          </a:p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r>
              <a:rPr lang="pt-PT" sz="2000" b="1" dirty="0" err="1"/>
              <a:t>Ass</a:t>
            </a:r>
            <a:r>
              <a:rPr lang="pt-PT" sz="2000" b="1" dirty="0"/>
              <a:t>. graduado sénior</a:t>
            </a:r>
            <a:r>
              <a:rPr lang="pt-PT" sz="2000" dirty="0"/>
              <a:t>:	1ª - 4.259,02€ (71) – variação </a:t>
            </a:r>
            <a:r>
              <a:rPr lang="pt-PT" sz="2000" dirty="0" err="1"/>
              <a:t>reg</a:t>
            </a:r>
            <a:r>
              <a:rPr lang="pt-PT" sz="2000" dirty="0"/>
              <a:t>. 40h: +1,2%</a:t>
            </a:r>
          </a:p>
          <a:p>
            <a:pPr marL="0" indent="0">
              <a:buNone/>
            </a:pPr>
            <a:r>
              <a:rPr lang="pt-PT" sz="2000" dirty="0"/>
              <a:t>					2ª -4.420,07€ (74)</a:t>
            </a:r>
          </a:p>
          <a:p>
            <a:pPr marL="0" indent="0">
              <a:buNone/>
            </a:pPr>
            <a:r>
              <a:rPr lang="pt-PT" sz="2000" dirty="0"/>
              <a:t>					3ª - 4.903,24€ (83</a:t>
            </a:r>
          </a:p>
          <a:p>
            <a:pPr marL="0" indent="0">
              <a:buNone/>
            </a:pPr>
            <a:r>
              <a:rPr lang="pt-PT" sz="2000" dirty="0"/>
              <a:t>					4ª - 5.440,08 (93)</a:t>
            </a:r>
          </a:p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r>
              <a:rPr lang="pt-PT" sz="2000" dirty="0"/>
              <a:t>Limite da TRUAP – 6.621,16€ (115)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73DE66D-B292-CCBA-847C-261848BB3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912" y="6340064"/>
            <a:ext cx="1641215" cy="4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11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16AC6-CB34-1075-45D7-07FA6C1C5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F92DE07-2FF3-5824-6206-F0F589133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0BAA043-1222-2B18-CCCA-253E8A0C7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222" y="91440"/>
            <a:ext cx="4070195" cy="685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03EE22C8-95B6-E138-F075-417571FC5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6912" y="6340064"/>
            <a:ext cx="1641215" cy="4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5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20" y="930306"/>
            <a:ext cx="6497320" cy="1470025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/>
              <a:t>Dedicação</a:t>
            </a:r>
            <a:r>
              <a:rPr lang="en-US" sz="4400" dirty="0"/>
              <a:t> Plena e </a:t>
            </a:r>
            <a:r>
              <a:rPr lang="en-US" sz="4400" dirty="0" err="1"/>
              <a:t>grelhas</a:t>
            </a:r>
            <a:r>
              <a:rPr lang="en-US" sz="4400" dirty="0"/>
              <a:t> </a:t>
            </a:r>
            <a:r>
              <a:rPr lang="en-US" sz="4400" dirty="0" err="1"/>
              <a:t>salariais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740" y="3429000"/>
            <a:ext cx="7701280" cy="17526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>
                <a:solidFill>
                  <a:srgbClr val="7030A0"/>
                </a:solidFill>
              </a:rPr>
              <a:t>As propostas do Ministério da Saúde</a:t>
            </a:r>
          </a:p>
          <a:p>
            <a:pPr algn="ctr"/>
            <a:r>
              <a:rPr lang="pt-PT" sz="2800" b="1" dirty="0">
                <a:solidFill>
                  <a:srgbClr val="7030A0"/>
                </a:solidFill>
              </a:rPr>
              <a:t>(com base no anteprojeto lei entregue na última reunião negocial)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E21D738-3067-FAEC-4211-841456D61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912" y="6340064"/>
            <a:ext cx="1641215" cy="4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7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PT" sz="3200" dirty="0">
                <a:solidFill>
                  <a:srgbClr val="7030A0"/>
                </a:solidFill>
              </a:rPr>
              <a:t>1. O que é a dedicação plena?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6583682" cy="43838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400" dirty="0"/>
              <a:t>A DP corresponde a um modelo de organização de trabalho, assente, em regra, no trabalho desenvolvido por equipas multidisciplinares, em que se associa o cumprimento de objectivos previamente contratualizados a um sistema retributivo misto, composto pela </a:t>
            </a:r>
            <a:r>
              <a:rPr lang="pt-PT" sz="2400" dirty="0" err="1"/>
              <a:t>remuneraçao</a:t>
            </a:r>
            <a:r>
              <a:rPr lang="pt-PT" sz="2400" dirty="0"/>
              <a:t> base, por suplementos e por incentivos ao desempenho, ou ao aumento da </a:t>
            </a:r>
            <a:r>
              <a:rPr lang="pt-PT" sz="2400" dirty="0" err="1"/>
              <a:t>actividade</a:t>
            </a:r>
            <a:r>
              <a:rPr lang="pt-PT" sz="2400" dirty="0"/>
              <a:t> base, no caso de adesão individual.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913070B-FA21-6413-116C-182DE2703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912" y="6340064"/>
            <a:ext cx="1641215" cy="4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0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9465"/>
          </a:xfrm>
        </p:spPr>
        <p:txBody>
          <a:bodyPr>
            <a:normAutofit/>
          </a:bodyPr>
          <a:lstStyle/>
          <a:p>
            <a:pPr algn="l"/>
            <a:r>
              <a:rPr lang="pt-PT" sz="3200" dirty="0">
                <a:solidFill>
                  <a:srgbClr val="7030A0"/>
                </a:solidFill>
              </a:rPr>
              <a:t>2. A quem se aplica na área hospitalar?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" y="1082824"/>
            <a:ext cx="8026896" cy="4962060"/>
          </a:xfrm>
        </p:spPr>
        <p:txBody>
          <a:bodyPr>
            <a:normAutofit/>
          </a:bodyPr>
          <a:lstStyle/>
          <a:p>
            <a:pPr marL="914400" lvl="1" indent="-457200" algn="just">
              <a:buAutoNum type="alphaLcParenR"/>
            </a:pPr>
            <a:endParaRPr lang="pt-PT" sz="2400" dirty="0"/>
          </a:p>
          <a:p>
            <a:pPr marL="914400" lvl="1" indent="-457200" algn="just">
              <a:buAutoNum type="alphaLcParenR"/>
            </a:pPr>
            <a:r>
              <a:rPr lang="pt-PT" sz="2400" dirty="0"/>
              <a:t>Às equipas multiprofissionais que integrem os Centros de Responsabilidade Integrados (CRI);</a:t>
            </a:r>
          </a:p>
          <a:p>
            <a:pPr marL="914400" lvl="1" indent="-457200" algn="just">
              <a:buAutoNum type="alphaLcParenR"/>
            </a:pPr>
            <a:endParaRPr lang="pt-PT" sz="2400" dirty="0"/>
          </a:p>
          <a:p>
            <a:pPr marL="914400" lvl="1" indent="-457200" algn="just">
              <a:buAutoNum type="alphaLcParenR"/>
            </a:pPr>
            <a:r>
              <a:rPr lang="pt-PT" sz="2400" dirty="0"/>
              <a:t>Aos médicos designados, em regime de comissão de serviço, para o exercício de funções de </a:t>
            </a:r>
            <a:r>
              <a:rPr lang="pt-PT" sz="2400" dirty="0" err="1"/>
              <a:t>direcção</a:t>
            </a:r>
            <a:r>
              <a:rPr lang="pt-PT" sz="2400" dirty="0"/>
              <a:t> de serviço ou de departamento;</a:t>
            </a:r>
          </a:p>
          <a:p>
            <a:pPr marL="457200" lvl="1" indent="0" algn="just">
              <a:buNone/>
            </a:pPr>
            <a:endParaRPr lang="pt-PT" sz="2400" dirty="0"/>
          </a:p>
          <a:p>
            <a:pPr marL="914400" lvl="1" indent="-457200" algn="just">
              <a:buAutoNum type="alphaLcParenR"/>
            </a:pPr>
            <a:r>
              <a:rPr lang="pt-PT" sz="2400" dirty="0"/>
              <a:t>Por adesão individual, estando a mesma sujeita a um contingente anual (vagas), a determinar por despacho dos Ministros da Saúde e Finanças.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7881BE2-9ADA-833D-7100-6F6BFA5B8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912" y="6340064"/>
            <a:ext cx="1641215" cy="4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60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506A8-EF51-918F-3BD1-26A8A721E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rgbClr val="7030A0"/>
                </a:solidFill>
              </a:rPr>
              <a:t>2.1 </a:t>
            </a:r>
            <a:r>
              <a:rPr lang="pt-PT" sz="3600" dirty="0">
                <a:solidFill>
                  <a:srgbClr val="7030A0"/>
                </a:solidFill>
              </a:rPr>
              <a:t>A que outros médicos se aplica?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A962064-4536-9F16-5A40-0AD5EE942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400" dirty="0"/>
              <a:t> Equipas multiprofissionais das Unidades de saúde familiar</a:t>
            </a:r>
          </a:p>
          <a:p>
            <a:endParaRPr lang="pt-PT" sz="2400" dirty="0"/>
          </a:p>
          <a:p>
            <a:r>
              <a:rPr lang="pt-PT" sz="2400" dirty="0"/>
              <a:t> Médicos de Saúde pública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56FCDCF-9357-819F-91AA-19E8175AB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912" y="6340064"/>
            <a:ext cx="1641215" cy="4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1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0"/>
            <a:ext cx="8229600" cy="571982"/>
          </a:xfrm>
        </p:spPr>
        <p:txBody>
          <a:bodyPr>
            <a:normAutofit fontScale="90000"/>
          </a:bodyPr>
          <a:lstStyle/>
          <a:p>
            <a:pPr algn="l"/>
            <a:r>
              <a:rPr lang="pt-PT" sz="3200" dirty="0">
                <a:solidFill>
                  <a:srgbClr val="7030A0"/>
                </a:solidFill>
              </a:rPr>
              <a:t>3. Em que consiste a DP para quem faz SU?</a:t>
            </a:r>
            <a:br>
              <a:rPr lang="pt-PT" sz="3200" dirty="0">
                <a:solidFill>
                  <a:srgbClr val="7030A0"/>
                </a:solidFill>
              </a:rPr>
            </a:br>
            <a:br>
              <a:rPr lang="pt-PT" sz="3200" dirty="0">
                <a:solidFill>
                  <a:srgbClr val="7030A0"/>
                </a:solidFill>
              </a:rPr>
            </a:br>
            <a:endParaRPr lang="pt-PT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574492"/>
            <a:ext cx="8575040" cy="51862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800" dirty="0"/>
              <a:t>a) Horário de 40h semanais (35+5 complementares de atividade programada)</a:t>
            </a:r>
          </a:p>
          <a:p>
            <a:pPr marL="0" indent="0" algn="just">
              <a:buNone/>
            </a:pPr>
            <a:r>
              <a:rPr lang="pt-PT" sz="1800" dirty="0"/>
              <a:t>– nos CRI dos serviços urgência as 5h são aí prestadas</a:t>
            </a:r>
          </a:p>
          <a:p>
            <a:pPr marL="0" indent="0" algn="just">
              <a:buNone/>
            </a:pPr>
            <a:endParaRPr lang="pt-PT" sz="1800" dirty="0"/>
          </a:p>
          <a:p>
            <a:pPr marL="0" indent="0" algn="just">
              <a:buNone/>
            </a:pPr>
            <a:r>
              <a:rPr lang="pt-PT" sz="1800" dirty="0"/>
              <a:t>b) 18h semanais de trabalho normal em serviço de urgência + 6h extraordinárias;</a:t>
            </a:r>
          </a:p>
          <a:p>
            <a:pPr marL="0" indent="0" algn="just">
              <a:buNone/>
            </a:pPr>
            <a:endParaRPr lang="pt-PT" sz="1800" dirty="0"/>
          </a:p>
          <a:p>
            <a:pPr marL="0" indent="0" algn="just">
              <a:buNone/>
            </a:pPr>
            <a:r>
              <a:rPr lang="pt-PT" dirty="0"/>
              <a:t>c) período normal de trabalho diário de 9h;</a:t>
            </a:r>
          </a:p>
          <a:p>
            <a:pPr algn="just"/>
            <a:endParaRPr lang="pt-PT" sz="1800" dirty="0"/>
          </a:p>
          <a:p>
            <a:pPr marL="0" indent="0" algn="just">
              <a:buNone/>
            </a:pPr>
            <a:r>
              <a:rPr lang="pt-PT" sz="1800" dirty="0"/>
              <a:t>d) A prestação de trabalho suplementar </a:t>
            </a:r>
            <a:r>
              <a:rPr lang="pt-PT" sz="1800" i="1" dirty="0"/>
              <a:t>“não se encontra sujeita a limites máximos, quando seja necessária ao funcionamento do serviço de urgência, não podendo o médico realizar mais de 48 horas por semana, incluindo trabalho suplementar, num período de referência de seis meses, nem exceder 250 horas de trabalho suplementar por ano</a:t>
            </a:r>
            <a:r>
              <a:rPr lang="pt-PT" sz="1800" dirty="0"/>
              <a:t>” (tradução: o limite anual de TE é assim de 416 horas (52 semanas x 8 horas de TE semanal);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r>
              <a:rPr lang="pt-PT" sz="1800" dirty="0"/>
              <a:t>e) Sem direito a descanso compensatório </a:t>
            </a:r>
            <a:r>
              <a:rPr lang="pt-PT" dirty="0"/>
              <a:t>decorrente do trabalho noturno</a:t>
            </a:r>
            <a:r>
              <a:rPr lang="pt-PT" sz="1800" dirty="0"/>
              <a:t> que reduza o período normal de trabalho;</a:t>
            </a:r>
          </a:p>
          <a:p>
            <a:pPr marL="0" indent="0" algn="just">
              <a:buNone/>
            </a:pPr>
            <a:endParaRPr lang="pt-PT" sz="1800" dirty="0"/>
          </a:p>
          <a:p>
            <a:pPr marL="0" indent="0" algn="just">
              <a:buNone/>
            </a:pPr>
            <a:endParaRPr lang="pt-PT" sz="1800" dirty="0"/>
          </a:p>
          <a:p>
            <a:pPr marL="0" indent="0" algn="just">
              <a:buNone/>
            </a:pPr>
            <a:endParaRPr lang="pt-PT" sz="1800" dirty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80951D1-1978-EE9B-FE82-1E82C8DF8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912" y="6340064"/>
            <a:ext cx="1641215" cy="4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11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0"/>
            <a:ext cx="8229600" cy="571982"/>
          </a:xfrm>
        </p:spPr>
        <p:txBody>
          <a:bodyPr>
            <a:normAutofit fontScale="90000"/>
          </a:bodyPr>
          <a:lstStyle/>
          <a:p>
            <a:pPr algn="l"/>
            <a:r>
              <a:rPr lang="pt-PT" sz="3200" dirty="0">
                <a:solidFill>
                  <a:srgbClr val="7030A0"/>
                </a:solidFill>
              </a:rPr>
              <a:t>3. Em que consiste a DP para quem faz SU?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574492"/>
            <a:ext cx="8575040" cy="51862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PT" sz="1800" dirty="0"/>
          </a:p>
          <a:p>
            <a:pPr marL="0" indent="0" algn="just">
              <a:buNone/>
            </a:pPr>
            <a:r>
              <a:rPr lang="pt-PT" sz="1800" dirty="0"/>
              <a:t>f) O serviço de urgência, normal ou extraordinário, pode ser realizado noutro estabelecimento do SNS que se situe até 30 Km do seu local de trabalho em 2 situações: </a:t>
            </a:r>
          </a:p>
          <a:p>
            <a:pPr marL="0" indent="0" algn="just">
              <a:buNone/>
            </a:pPr>
            <a:r>
              <a:rPr lang="pt-PT" sz="1800" dirty="0"/>
              <a:t>		- para assegurar o funcionamento da rede de urgência metropolitana;</a:t>
            </a:r>
          </a:p>
          <a:p>
            <a:pPr marL="0" indent="0" algn="just">
              <a:buNone/>
            </a:pPr>
            <a:r>
              <a:rPr lang="pt-PT" sz="1800" dirty="0"/>
              <a:t>		- quando necessária a gestão integrada dos serviços de urgência de 2 ou + serviços e estabelecimento de saúde.</a:t>
            </a: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2C0BEE1-3FF7-E56D-E382-81F5EC652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912" y="6340064"/>
            <a:ext cx="1641215" cy="4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9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7030A0"/>
                </a:solidFill>
              </a:rPr>
              <a:t>4. E </a:t>
            </a:r>
            <a:r>
              <a:rPr lang="en-US" sz="3200" dirty="0" err="1">
                <a:solidFill>
                  <a:srgbClr val="7030A0"/>
                </a:solidFill>
              </a:rPr>
              <a:t>para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quem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não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faz</a:t>
            </a:r>
            <a:r>
              <a:rPr lang="en-US" sz="3200" dirty="0">
                <a:solidFill>
                  <a:srgbClr val="7030A0"/>
                </a:solidFill>
              </a:rPr>
              <a:t> SU?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81470"/>
            <a:ext cx="6347714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PT" sz="2400" dirty="0"/>
          </a:p>
          <a:p>
            <a:pPr marL="514350" indent="-514350">
              <a:buAutoNum type="alphaLcParenR"/>
            </a:pPr>
            <a:r>
              <a:rPr lang="pt-PT" sz="2400" dirty="0"/>
              <a:t>Horário semanal de 40h: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/>
              <a:t>	- 35h – atividade de rotina normal;</a:t>
            </a:r>
          </a:p>
          <a:p>
            <a:pPr marL="0" indent="0">
              <a:buNone/>
            </a:pPr>
            <a:r>
              <a:rPr lang="pt-PT" sz="2400" dirty="0"/>
              <a:t>	- 5h – de atividade programada após as 17h, nos dias úteis, e,” </a:t>
            </a:r>
            <a:r>
              <a:rPr lang="pt-PT" sz="2400" b="1" i="1" u="sng" dirty="0"/>
              <a:t>pelo menos</a:t>
            </a:r>
            <a:r>
              <a:rPr lang="pt-PT" sz="2400" i="1" dirty="0"/>
              <a:t>, uma vez por mês ao sábado</a:t>
            </a:r>
            <a:r>
              <a:rPr lang="pt-PT" sz="2400" dirty="0"/>
              <a:t>” – tradução: o “pelo menos” significa que podem ser </a:t>
            </a:r>
            <a:r>
              <a:rPr lang="pt-PT" sz="2400" b="1" u="sng" dirty="0"/>
              <a:t>TODOS</a:t>
            </a:r>
            <a:r>
              <a:rPr lang="pt-PT" sz="2400" dirty="0"/>
              <a:t>;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dirty="0"/>
              <a:t>b) Período normal de trabalho diário de 9h.</a:t>
            </a:r>
          </a:p>
          <a:p>
            <a:pPr lvl="4" indent="-342900">
              <a:buFontTx/>
              <a:buChar char="-"/>
            </a:pPr>
            <a:endParaRPr lang="en-US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DE74A03-4E23-7CA5-91A0-6D1E1E994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912" y="6340064"/>
            <a:ext cx="1641215" cy="4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1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7030A0"/>
                </a:solidFill>
              </a:rPr>
              <a:t>5. E </a:t>
            </a:r>
            <a:r>
              <a:rPr lang="en-US" sz="3200" dirty="0" err="1">
                <a:solidFill>
                  <a:srgbClr val="7030A0"/>
                </a:solidFill>
              </a:rPr>
              <a:t>qual</a:t>
            </a:r>
            <a:r>
              <a:rPr lang="en-US" sz="3200" dirty="0">
                <a:solidFill>
                  <a:srgbClr val="7030A0"/>
                </a:solidFill>
              </a:rPr>
              <a:t> a </a:t>
            </a:r>
            <a:r>
              <a:rPr lang="en-US" sz="3200" dirty="0" err="1">
                <a:solidFill>
                  <a:srgbClr val="7030A0"/>
                </a:solidFill>
              </a:rPr>
              <a:t>contrapartida</a:t>
            </a:r>
            <a:r>
              <a:rPr lang="en-US" sz="3200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84670"/>
            <a:ext cx="6347714" cy="3880773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pt-PT" sz="2400" dirty="0"/>
              <a:t>Suplemento remuneratório de 25% da remuneração base mensal associado à prestação de trabalho complementar (as 5h semanais);</a:t>
            </a:r>
          </a:p>
          <a:p>
            <a:pPr marL="514350" indent="-514350">
              <a:buAutoNum type="alphaLcParenR"/>
            </a:pPr>
            <a:endParaRPr lang="pt-PT" sz="2400" dirty="0"/>
          </a:p>
          <a:p>
            <a:pPr marL="514350" indent="-514350">
              <a:buAutoNum type="alphaLcParenR"/>
            </a:pPr>
            <a:r>
              <a:rPr lang="pt-PT" sz="2400" dirty="0"/>
              <a:t>Integração numa nova tabela salarial.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7D0F650-22E5-C7BE-0FF5-AC792E1E9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912" y="6340064"/>
            <a:ext cx="1641215" cy="4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167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mare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496</TotalTime>
  <Words>924</Words>
  <Application>Microsoft Office PowerPoint</Application>
  <PresentationFormat>Apresentação no Ecrã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Faceta</vt:lpstr>
      <vt:lpstr>Webinar SMZC/FNAM 28 de Setembro de 2023</vt:lpstr>
      <vt:lpstr>Dedicação Plena e grelhas salariais</vt:lpstr>
      <vt:lpstr>1. O que é a dedicação plena?</vt:lpstr>
      <vt:lpstr>2. A quem se aplica na área hospitalar?</vt:lpstr>
      <vt:lpstr>2.1 A que outros médicos se aplica?</vt:lpstr>
      <vt:lpstr>3. Em que consiste a DP para quem faz SU?  </vt:lpstr>
      <vt:lpstr>3. Em que consiste a DP para quem faz SU?</vt:lpstr>
      <vt:lpstr>4. E para quem não faz SU?</vt:lpstr>
      <vt:lpstr>5. E qual a contrapartida?</vt:lpstr>
      <vt:lpstr>6. Que outras implicações têm a dedicação DP?</vt:lpstr>
      <vt:lpstr>Tabela salarial da dedicação plena (Salário base a que acresce suplemento de 25% para médicos hospitalares)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SMZC/FNAM 28 de Setembro de 2023</dc:title>
  <dc:creator>Miguel Torres Monteiro</dc:creator>
  <cp:lastModifiedBy>Youri</cp:lastModifiedBy>
  <cp:revision>22</cp:revision>
  <dcterms:created xsi:type="dcterms:W3CDTF">2023-09-28T11:13:36Z</dcterms:created>
  <dcterms:modified xsi:type="dcterms:W3CDTF">2023-10-02T09:29:04Z</dcterms:modified>
</cp:coreProperties>
</file>